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7169150" cy="5376863" type="B5ISO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879964"/>
            <a:ext cx="6093778" cy="1871945"/>
          </a:xfrm>
        </p:spPr>
        <p:txBody>
          <a:bodyPr anchor="b"/>
          <a:lstStyle>
            <a:lvl1pPr algn="ctr">
              <a:defRPr sz="470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44" y="2824098"/>
            <a:ext cx="5376863" cy="1298164"/>
          </a:xfrm>
        </p:spPr>
        <p:txBody>
          <a:bodyPr/>
          <a:lstStyle>
            <a:lvl1pPr marL="0" indent="0" algn="ctr">
              <a:buNone/>
              <a:defRPr sz="1882"/>
            </a:lvl1pPr>
            <a:lvl2pPr marL="358445" indent="0" algn="ctr">
              <a:buNone/>
              <a:defRPr sz="1568"/>
            </a:lvl2pPr>
            <a:lvl3pPr marL="716890" indent="0" algn="ctr">
              <a:buNone/>
              <a:defRPr sz="1411"/>
            </a:lvl3pPr>
            <a:lvl4pPr marL="1075334" indent="0" algn="ctr">
              <a:buNone/>
              <a:defRPr sz="1254"/>
            </a:lvl4pPr>
            <a:lvl5pPr marL="1433779" indent="0" algn="ctr">
              <a:buNone/>
              <a:defRPr sz="1254"/>
            </a:lvl5pPr>
            <a:lvl6pPr marL="1792224" indent="0" algn="ctr">
              <a:buNone/>
              <a:defRPr sz="1254"/>
            </a:lvl6pPr>
            <a:lvl7pPr marL="2150669" indent="0" algn="ctr">
              <a:buNone/>
              <a:defRPr sz="1254"/>
            </a:lvl7pPr>
            <a:lvl8pPr marL="2509114" indent="0" algn="ctr">
              <a:buNone/>
              <a:defRPr sz="1254"/>
            </a:lvl8pPr>
            <a:lvl9pPr marL="2867558" indent="0" algn="ctr">
              <a:buNone/>
              <a:defRPr sz="1254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1400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38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0423" y="286268"/>
            <a:ext cx="1545848" cy="455664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2879" y="286268"/>
            <a:ext cx="4547930" cy="4556643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162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14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45" y="1340484"/>
            <a:ext cx="6183392" cy="2236625"/>
          </a:xfrm>
        </p:spPr>
        <p:txBody>
          <a:bodyPr anchor="b"/>
          <a:lstStyle>
            <a:lvl1pPr>
              <a:defRPr sz="470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45" y="3598268"/>
            <a:ext cx="6183392" cy="1176188"/>
          </a:xfrm>
        </p:spPr>
        <p:txBody>
          <a:bodyPr/>
          <a:lstStyle>
            <a:lvl1pPr marL="0" indent="0">
              <a:buNone/>
              <a:defRPr sz="1882">
                <a:solidFill>
                  <a:schemeClr val="tx1"/>
                </a:solidFill>
              </a:defRPr>
            </a:lvl1pPr>
            <a:lvl2pPr marL="358445" indent="0">
              <a:buNone/>
              <a:defRPr sz="1568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411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9005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879" y="1431341"/>
            <a:ext cx="3046889" cy="341157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9382" y="1431341"/>
            <a:ext cx="3046889" cy="341157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066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286269"/>
            <a:ext cx="6183392" cy="103927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14" y="1318079"/>
            <a:ext cx="3032886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4" y="1964048"/>
            <a:ext cx="3032886" cy="288882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29382" y="1318079"/>
            <a:ext cx="3047823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29382" y="1964048"/>
            <a:ext cx="3047823" cy="288882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548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8782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1902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823" y="774170"/>
            <a:ext cx="3629382" cy="3821058"/>
          </a:xfrm>
        </p:spPr>
        <p:txBody>
          <a:bodyPr/>
          <a:lstStyle>
            <a:lvl1pPr>
              <a:defRPr sz="2509"/>
            </a:lvl1pPr>
            <a:lvl2pPr>
              <a:defRPr sz="2195"/>
            </a:lvl2pPr>
            <a:lvl3pPr>
              <a:defRPr sz="1882"/>
            </a:lvl3pPr>
            <a:lvl4pPr>
              <a:defRPr sz="1568"/>
            </a:lvl4pPr>
            <a:lvl5pPr>
              <a:defRPr sz="1568"/>
            </a:lvl5pPr>
            <a:lvl6pPr>
              <a:defRPr sz="1568"/>
            </a:lvl6pPr>
            <a:lvl7pPr>
              <a:defRPr sz="1568"/>
            </a:lvl7pPr>
            <a:lvl8pPr>
              <a:defRPr sz="1568"/>
            </a:lvl8pPr>
            <a:lvl9pPr>
              <a:defRPr sz="1568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263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47823" y="774170"/>
            <a:ext cx="3629382" cy="3821058"/>
          </a:xfrm>
        </p:spPr>
        <p:txBody>
          <a:bodyPr anchor="t"/>
          <a:lstStyle>
            <a:lvl1pPr marL="0" indent="0">
              <a:buNone/>
              <a:defRPr sz="2509"/>
            </a:lvl1pPr>
            <a:lvl2pPr marL="358445" indent="0">
              <a:buNone/>
              <a:defRPr sz="2195"/>
            </a:lvl2pPr>
            <a:lvl3pPr marL="716890" indent="0">
              <a:buNone/>
              <a:defRPr sz="1882"/>
            </a:lvl3pPr>
            <a:lvl4pPr marL="1075334" indent="0">
              <a:buNone/>
              <a:defRPr sz="1568"/>
            </a:lvl4pPr>
            <a:lvl5pPr marL="1433779" indent="0">
              <a:buNone/>
              <a:defRPr sz="1568"/>
            </a:lvl5pPr>
            <a:lvl6pPr marL="1792224" indent="0">
              <a:buNone/>
              <a:defRPr sz="1568"/>
            </a:lvl6pPr>
            <a:lvl7pPr marL="2150669" indent="0">
              <a:buNone/>
              <a:defRPr sz="1568"/>
            </a:lvl7pPr>
            <a:lvl8pPr marL="2509114" indent="0">
              <a:buNone/>
              <a:defRPr sz="1568"/>
            </a:lvl8pPr>
            <a:lvl9pPr marL="2867558" indent="0">
              <a:buNone/>
              <a:defRPr sz="1568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254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879" y="286269"/>
            <a:ext cx="6183392" cy="1039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879" y="1431341"/>
            <a:ext cx="6183392" cy="341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2879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F7AD5-158F-4C0D-9DAD-3BBDA7B193DB}" type="datetimeFigureOut">
              <a:rPr lang="cs-CZ" smtClean="0"/>
              <a:t>03.10.2018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4781" y="4983557"/>
            <a:ext cx="2419588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63212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A384C-DBE8-4F32-8F0B-8F457F8099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674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6890" rtl="0" eaLnBrk="1" latinLnBrk="0" hangingPunct="1">
        <a:lnSpc>
          <a:spcPct val="90000"/>
        </a:lnSpc>
        <a:spcBef>
          <a:spcPct val="0"/>
        </a:spcBef>
        <a:buNone/>
        <a:defRPr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222" indent="-179222" algn="l" defTabSz="716890" rtl="0" eaLnBrk="1" latinLnBrk="0" hangingPunct="1">
        <a:lnSpc>
          <a:spcPct val="90000"/>
        </a:lnSpc>
        <a:spcBef>
          <a:spcPts val="784"/>
        </a:spcBef>
        <a:buFont typeface="Arial" panose="020B0604020202020204" pitchFamily="34" charset="0"/>
        <a:buChar char="•"/>
        <a:defRPr sz="2195" kern="1200">
          <a:solidFill>
            <a:schemeClr val="tx1"/>
          </a:solidFill>
          <a:latin typeface="+mn-lt"/>
          <a:ea typeface="+mn-ea"/>
          <a:cs typeface="+mn-cs"/>
        </a:defRPr>
      </a:lvl1pPr>
      <a:lvl2pPr marL="53766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882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sz="14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47F4E7DB-CCA9-4A00-BF42-CDC2027E9F8A}"/>
              </a:ext>
            </a:extLst>
          </p:cNvPr>
          <p:cNvSpPr txBox="1"/>
          <p:nvPr/>
        </p:nvSpPr>
        <p:spPr>
          <a:xfrm>
            <a:off x="219714" y="179164"/>
            <a:ext cx="6729721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NÁZEV DOPRAVCE</a:t>
            </a:r>
          </a:p>
          <a:p>
            <a:r>
              <a:rPr lang="cs-CZ" sz="1600" dirty="0"/>
              <a:t>SÍDLO DOPRAVCE</a:t>
            </a:r>
          </a:p>
          <a:p>
            <a:r>
              <a:rPr lang="cs-CZ" sz="1600" dirty="0"/>
              <a:t>IČO                 DIČ</a:t>
            </a:r>
          </a:p>
          <a:p>
            <a:r>
              <a:rPr lang="cs-CZ" sz="1600" b="1" dirty="0"/>
              <a:t>Integrovaná doprava Plzeňska</a:t>
            </a:r>
          </a:p>
          <a:p>
            <a:pPr algn="ctr"/>
            <a:endParaRPr lang="cs-CZ" sz="1600" dirty="0"/>
          </a:p>
          <a:p>
            <a:pPr lvl="0"/>
            <a:r>
              <a:rPr lang="cs-CZ" sz="1400" dirty="0"/>
              <a:t>Datum:                                   Čas:                              </a:t>
            </a:r>
          </a:p>
          <a:p>
            <a:r>
              <a:rPr lang="cs-CZ" sz="1400" dirty="0"/>
              <a:t>Linka/spoj                              Jméno řidiče:    </a:t>
            </a:r>
          </a:p>
          <a:p>
            <a:pPr lvl="0"/>
            <a:r>
              <a:rPr lang="cs-CZ" sz="1400" dirty="0"/>
              <a:t>č. strojku:                               Číslo jízdního dokladu:</a:t>
            </a:r>
          </a:p>
          <a:p>
            <a:pPr lvl="0"/>
            <a:r>
              <a:rPr lang="cs-CZ" sz="1400" dirty="0"/>
              <a:t>Číslo karty (číslo, které je vytištěné na kartě dále číslo čipu karty v HEX formátu) </a:t>
            </a:r>
          </a:p>
          <a:p>
            <a:pPr lvl="0"/>
            <a:endParaRPr lang="cs-CZ" sz="1400" dirty="0"/>
          </a:p>
          <a:p>
            <a:pPr lvl="0"/>
            <a:r>
              <a:rPr lang="cs-CZ" sz="1400" dirty="0"/>
              <a:t>nástupní zastávka</a:t>
            </a:r>
          </a:p>
          <a:p>
            <a:pPr lvl="0"/>
            <a:r>
              <a:rPr lang="cs-CZ" sz="1400" dirty="0"/>
              <a:t>výstupní zastávka</a:t>
            </a:r>
          </a:p>
          <a:p>
            <a:pPr lvl="0"/>
            <a:endParaRPr lang="cs-CZ" sz="1400" dirty="0"/>
          </a:p>
          <a:p>
            <a:pPr lvl="0"/>
            <a:r>
              <a:rPr lang="cs-CZ" sz="1400" dirty="0"/>
              <a:t>cena: částka (včetně aktuální sazby DPH)</a:t>
            </a:r>
          </a:p>
          <a:p>
            <a:pPr lvl="0"/>
            <a:endParaRPr lang="cs-CZ" sz="1400" dirty="0"/>
          </a:p>
          <a:p>
            <a:pPr lvl="0"/>
            <a:r>
              <a:rPr lang="cs-CZ" sz="1400" dirty="0"/>
              <a:t>druh jízdného (resp. název tarifu, v případě jízdy na předplatné jízdné CP a druh jízdného)</a:t>
            </a:r>
          </a:p>
          <a:p>
            <a:pPr lvl="0"/>
            <a:endParaRPr lang="cs-CZ" sz="1400" dirty="0"/>
          </a:p>
          <a:p>
            <a:pPr lvl="0"/>
            <a:r>
              <a:rPr lang="cs-CZ" sz="1400" dirty="0"/>
              <a:t>způsob platby (hotovost/hrazeno z EP/předplatné*)</a:t>
            </a:r>
          </a:p>
          <a:p>
            <a:pPr lvl="0"/>
            <a:endParaRPr lang="cs-CZ" sz="1400" dirty="0"/>
          </a:p>
          <a:p>
            <a:r>
              <a:rPr lang="cs-CZ" sz="1400" dirty="0"/>
              <a:t>Předplacené </a:t>
            </a:r>
            <a:r>
              <a:rPr lang="cs-CZ" sz="1400"/>
              <a:t>a uznané </a:t>
            </a:r>
            <a:r>
              <a:rPr lang="cs-CZ" sz="1400" dirty="0"/>
              <a:t>zóny (výčet)</a:t>
            </a:r>
          </a:p>
          <a:p>
            <a:endParaRPr lang="cs-CZ" sz="1400" dirty="0"/>
          </a:p>
          <a:p>
            <a:pPr lvl="0"/>
            <a:r>
              <a:rPr lang="cs-CZ" sz="1400" dirty="0"/>
              <a:t>zůstatek EP</a:t>
            </a:r>
            <a:endParaRPr lang="cs-CZ" sz="1600" dirty="0"/>
          </a:p>
        </p:txBody>
      </p:sp>
      <p:pic>
        <p:nvPicPr>
          <p:cNvPr id="1026" name="Picture 2" descr="VÃ½sledek obrÃ¡zku pro QR KOD">
            <a:extLst>
              <a:ext uri="{FF2B5EF4-FFF2-40B4-BE49-F238E27FC236}">
                <a16:creationId xmlns:a16="http://schemas.microsoft.com/office/drawing/2014/main" id="{EE968CF5-B512-45EC-BD9D-656A34185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934" y="179164"/>
            <a:ext cx="1656000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85067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</Words>
  <Application>Microsoft Office PowerPoint</Application>
  <PresentationFormat>B5 (ISO) Papír (176 × 250 mm)</PresentationFormat>
  <Paragraphs>22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Office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2018-10-03T13:09:46Z</dcterms:created>
  <dcterms:modified xsi:type="dcterms:W3CDTF">2018-10-03T13:09:51Z</dcterms:modified>
</cp:coreProperties>
</file>